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8" r:id="rId3"/>
    <p:sldId id="267" r:id="rId4"/>
    <p:sldId id="269" r:id="rId5"/>
    <p:sldId id="271" r:id="rId6"/>
    <p:sldId id="270" r:id="rId7"/>
    <p:sldId id="275" r:id="rId8"/>
    <p:sldId id="273" r:id="rId9"/>
    <p:sldId id="272" r:id="rId10"/>
    <p:sldId id="264"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56D32-75B1-4698-8DF3-60294373D61C}"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7C890-355B-47FC-AF49-46300822BF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56D32-75B1-4698-8DF3-60294373D61C}" type="datetimeFigureOut">
              <a:rPr lang="en-US" smtClean="0"/>
              <a:pPr/>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7C890-355B-47FC-AF49-46300822B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hyperlink" Target="http://kidshealth.org/kid/talk/qa/what_is_gene.html" TargetMode="External"/><Relationship Id="rId7" Type="http://schemas.openxmlformats.org/officeDocument/2006/relationships/hyperlink" Target="http://buncombe.k12.nc.us/Page/30134" TargetMode="External"/><Relationship Id="rId2" Type="http://schemas.openxmlformats.org/officeDocument/2006/relationships/hyperlink" Target="http://quizlet.com/22657458/5th-grade-sciencetraits-and-learned-behaviors-flash-cards/" TargetMode="External"/><Relationship Id="rId1" Type="http://schemas.openxmlformats.org/officeDocument/2006/relationships/slideLayout" Target="../slideLayouts/slideLayout7.xml"/><Relationship Id="rId6" Type="http://schemas.openxmlformats.org/officeDocument/2006/relationships/hyperlink" Target="http://www.usc.edu/org/cosee-west/AprilLectureMaterials/Activities/AnInventoryofMyTraits.pdf" TargetMode="External"/><Relationship Id="rId5" Type="http://schemas.openxmlformats.org/officeDocument/2006/relationships/hyperlink" Target="http://www.internet4classrooms.com/grade_level_help/life_science_fifth_5th_grade_science.htm" TargetMode="External"/><Relationship Id="rId4" Type="http://schemas.openxmlformats.org/officeDocument/2006/relationships/hyperlink" Target="http://www.flashcardmachine.com/5th-grade-geneticsvocabularyquiz.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www.einstein.yu.edu/uploadedImages/CardioGeneticsLogo_moreColors.jpg?n=9309"/>
          <p:cNvPicPr>
            <a:picLocks noChangeAspect="1" noChangeArrowheads="1"/>
          </p:cNvPicPr>
          <p:nvPr/>
        </p:nvPicPr>
        <p:blipFill>
          <a:blip r:embed="rId2" cstate="print"/>
          <a:srcRect/>
          <a:stretch>
            <a:fillRect/>
          </a:stretch>
        </p:blipFill>
        <p:spPr bwMode="auto">
          <a:xfrm>
            <a:off x="3048000" y="1331416"/>
            <a:ext cx="3386666" cy="3048000"/>
          </a:xfrm>
          <a:prstGeom prst="rect">
            <a:avLst/>
          </a:prstGeom>
          <a:noFill/>
        </p:spPr>
      </p:pic>
      <p:pic>
        <p:nvPicPr>
          <p:cNvPr id="16386" name="Picture 2" descr="http://www.myfreephotoshop.com/wp-content/uploads/2013/06/742.jpg"/>
          <p:cNvPicPr>
            <a:picLocks noChangeAspect="1" noChangeArrowheads="1"/>
          </p:cNvPicPr>
          <p:nvPr/>
        </p:nvPicPr>
        <p:blipFill>
          <a:blip r:embed="rId3" cstate="print"/>
          <a:srcRect/>
          <a:stretch>
            <a:fillRect/>
          </a:stretch>
        </p:blipFill>
        <p:spPr bwMode="auto">
          <a:xfrm>
            <a:off x="2895600" y="4520613"/>
            <a:ext cx="3048000" cy="2337387"/>
          </a:xfrm>
          <a:prstGeom prst="rect">
            <a:avLst/>
          </a:prstGeom>
          <a:noFill/>
        </p:spPr>
      </p:pic>
      <p:sp>
        <p:nvSpPr>
          <p:cNvPr id="2" name="Rectangle 1"/>
          <p:cNvSpPr/>
          <p:nvPr/>
        </p:nvSpPr>
        <p:spPr>
          <a:xfrm>
            <a:off x="0" y="874216"/>
            <a:ext cx="4495800" cy="4154984"/>
          </a:xfrm>
          <a:prstGeom prst="rect">
            <a:avLst/>
          </a:prstGeom>
        </p:spPr>
        <p:txBody>
          <a:bodyPr wrap="square">
            <a:spAutoFit/>
          </a:bodyPr>
          <a:lstStyle/>
          <a:p>
            <a:pPr>
              <a:buFont typeface="Wingdings" pitchFamily="2" charset="2"/>
              <a:buChar char="v"/>
            </a:pPr>
            <a:r>
              <a:rPr lang="en-US" sz="2400" b="1" dirty="0" smtClean="0"/>
              <a:t>  Cat's arched back when scared</a:t>
            </a:r>
            <a:endParaRPr lang="en-US" sz="2400" dirty="0" smtClean="0"/>
          </a:p>
          <a:p>
            <a:pPr>
              <a:buFont typeface="Wingdings" pitchFamily="2" charset="2"/>
              <a:buChar char="v"/>
            </a:pPr>
            <a:r>
              <a:rPr lang="en-US" sz="2400" b="1" dirty="0" smtClean="0"/>
              <a:t>  Plants leaning towards light </a:t>
            </a:r>
          </a:p>
          <a:p>
            <a:pPr>
              <a:buFont typeface="Wingdings" pitchFamily="2" charset="2"/>
              <a:buChar char="v"/>
            </a:pPr>
            <a:r>
              <a:rPr lang="en-US" sz="2400" b="1" dirty="0" smtClean="0"/>
              <a:t>  Spiders spinning webs</a:t>
            </a:r>
            <a:endParaRPr lang="en-US" sz="2400" dirty="0" smtClean="0"/>
          </a:p>
          <a:p>
            <a:pPr>
              <a:buFont typeface="Wingdings" pitchFamily="2" charset="2"/>
              <a:buChar char="v"/>
            </a:pPr>
            <a:r>
              <a:rPr lang="en-US" sz="2400" b="1" dirty="0" smtClean="0"/>
              <a:t>  Can roll your tongue</a:t>
            </a:r>
            <a:endParaRPr lang="en-US" sz="2400" dirty="0" smtClean="0"/>
          </a:p>
          <a:p>
            <a:pPr>
              <a:buFont typeface="Wingdings" pitchFamily="2" charset="2"/>
              <a:buChar char="v"/>
            </a:pPr>
            <a:r>
              <a:rPr lang="en-US" sz="2400" b="1" dirty="0" smtClean="0"/>
              <a:t>  Attached earlobes</a:t>
            </a:r>
            <a:endParaRPr lang="en-US" sz="2400" dirty="0" smtClean="0"/>
          </a:p>
          <a:p>
            <a:pPr>
              <a:buFont typeface="Wingdings" pitchFamily="2" charset="2"/>
              <a:buChar char="v"/>
            </a:pPr>
            <a:r>
              <a:rPr lang="en-US" sz="2400" b="1" dirty="0" smtClean="0"/>
              <a:t>  Long teeth</a:t>
            </a:r>
            <a:endParaRPr lang="en-US" sz="2400" dirty="0" smtClean="0"/>
          </a:p>
          <a:p>
            <a:pPr>
              <a:buFont typeface="Wingdings" pitchFamily="2" charset="2"/>
              <a:buChar char="v"/>
            </a:pPr>
            <a:r>
              <a:rPr lang="en-US" sz="2400" b="1" dirty="0" smtClean="0"/>
              <a:t>  Have big feet</a:t>
            </a:r>
          </a:p>
          <a:p>
            <a:pPr>
              <a:buFont typeface="Wingdings" pitchFamily="2" charset="2"/>
              <a:buChar char="v"/>
            </a:pPr>
            <a:r>
              <a:rPr lang="en-US" sz="2400" b="1" dirty="0" smtClean="0"/>
              <a:t>  Shape of nose</a:t>
            </a:r>
            <a:endParaRPr lang="en-US" sz="2400" dirty="0" smtClean="0"/>
          </a:p>
          <a:p>
            <a:pPr>
              <a:buFont typeface="Wingdings" pitchFamily="2" charset="2"/>
              <a:buChar char="v"/>
            </a:pPr>
            <a:r>
              <a:rPr lang="en-US" sz="2400" b="1" dirty="0" smtClean="0"/>
              <a:t>  Dog barking</a:t>
            </a:r>
            <a:endParaRPr lang="en-US" sz="2400" dirty="0" smtClean="0"/>
          </a:p>
          <a:p>
            <a:pPr>
              <a:buFont typeface="Wingdings" pitchFamily="2" charset="2"/>
              <a:buChar char="v"/>
            </a:pPr>
            <a:r>
              <a:rPr lang="en-US" sz="2400" b="1" dirty="0" smtClean="0"/>
              <a:t>  Hair color</a:t>
            </a:r>
            <a:endParaRPr lang="en-US" sz="2400" dirty="0" smtClean="0"/>
          </a:p>
          <a:p>
            <a:pPr>
              <a:buFont typeface="Wingdings" pitchFamily="2" charset="2"/>
              <a:buChar char="v"/>
            </a:pPr>
            <a:r>
              <a:rPr lang="en-US" sz="2400" b="1" dirty="0" smtClean="0"/>
              <a:t>  Long fur</a:t>
            </a:r>
            <a:endParaRPr lang="en-US" sz="2400" dirty="0" smtClean="0"/>
          </a:p>
        </p:txBody>
      </p:sp>
      <p:sp>
        <p:nvSpPr>
          <p:cNvPr id="4" name="TextBox 3"/>
          <p:cNvSpPr txBox="1"/>
          <p:nvPr/>
        </p:nvSpPr>
        <p:spPr>
          <a:xfrm>
            <a:off x="0" y="228600"/>
            <a:ext cx="9144000" cy="707886"/>
          </a:xfrm>
          <a:prstGeom prst="rect">
            <a:avLst/>
          </a:prstGeom>
          <a:noFill/>
        </p:spPr>
        <p:txBody>
          <a:bodyPr wrap="square" rtlCol="0">
            <a:spAutoFit/>
          </a:bodyPr>
          <a:lstStyle/>
          <a:p>
            <a:pPr algn="ctr"/>
            <a:r>
              <a:rPr lang="en-US" sz="4000" b="1" u="sng" dirty="0" smtClean="0"/>
              <a:t>Inherited Traits</a:t>
            </a:r>
            <a:endParaRPr lang="en-US" sz="4000" b="1" u="sng" dirty="0"/>
          </a:p>
        </p:txBody>
      </p:sp>
      <p:sp>
        <p:nvSpPr>
          <p:cNvPr id="5" name="Rectangle 4"/>
          <p:cNvSpPr/>
          <p:nvPr/>
        </p:nvSpPr>
        <p:spPr>
          <a:xfrm>
            <a:off x="6629400" y="938748"/>
            <a:ext cx="2514600" cy="3785652"/>
          </a:xfrm>
          <a:prstGeom prst="rect">
            <a:avLst/>
          </a:prstGeom>
        </p:spPr>
        <p:txBody>
          <a:bodyPr wrap="square">
            <a:spAutoFit/>
          </a:bodyPr>
          <a:lstStyle/>
          <a:p>
            <a:pPr>
              <a:buFont typeface="Wingdings" pitchFamily="2" charset="2"/>
              <a:buChar char="v"/>
            </a:pPr>
            <a:r>
              <a:rPr lang="en-US" sz="2400" b="1" dirty="0" smtClean="0"/>
              <a:t>  Baby crying</a:t>
            </a:r>
            <a:endParaRPr lang="en-US" sz="2400" dirty="0" smtClean="0"/>
          </a:p>
          <a:p>
            <a:pPr>
              <a:buFont typeface="Wingdings" pitchFamily="2" charset="2"/>
              <a:buChar char="v"/>
            </a:pPr>
            <a:r>
              <a:rPr lang="en-US" sz="2400" b="1" dirty="0" smtClean="0"/>
              <a:t>  Long fingers</a:t>
            </a:r>
            <a:endParaRPr lang="en-US" sz="2400" dirty="0" smtClean="0"/>
          </a:p>
          <a:p>
            <a:pPr>
              <a:buFont typeface="Wingdings" pitchFamily="2" charset="2"/>
              <a:buChar char="v"/>
            </a:pPr>
            <a:r>
              <a:rPr lang="en-US" sz="2400" b="1" dirty="0" smtClean="0"/>
              <a:t>  Blushing 	</a:t>
            </a:r>
            <a:endParaRPr lang="en-US" sz="2400" dirty="0" smtClean="0"/>
          </a:p>
          <a:p>
            <a:pPr>
              <a:buFont typeface="Wingdings" pitchFamily="2" charset="2"/>
              <a:buChar char="v"/>
            </a:pPr>
            <a:r>
              <a:rPr lang="en-US" sz="2400" b="1" dirty="0" smtClean="0"/>
              <a:t>  Hibernation</a:t>
            </a:r>
            <a:endParaRPr lang="en-US" sz="2400" dirty="0" smtClean="0"/>
          </a:p>
          <a:p>
            <a:pPr>
              <a:buFont typeface="Wingdings" pitchFamily="2" charset="2"/>
              <a:buChar char="v"/>
            </a:pPr>
            <a:r>
              <a:rPr lang="en-US" sz="2400" b="1" dirty="0" smtClean="0"/>
              <a:t>  Speed</a:t>
            </a:r>
          </a:p>
          <a:p>
            <a:pPr>
              <a:buFont typeface="Wingdings" pitchFamily="2" charset="2"/>
              <a:buChar char="v"/>
            </a:pPr>
            <a:r>
              <a:rPr lang="en-US" sz="2400" b="1" dirty="0" smtClean="0"/>
              <a:t>  Eating plants</a:t>
            </a:r>
            <a:endParaRPr lang="en-US" sz="2400" dirty="0" smtClean="0"/>
          </a:p>
          <a:p>
            <a:pPr>
              <a:buFont typeface="Wingdings" pitchFamily="2" charset="2"/>
              <a:buChar char="v"/>
            </a:pPr>
            <a:r>
              <a:rPr lang="en-US" sz="2400" b="1" dirty="0" smtClean="0"/>
              <a:t>  Eye Color</a:t>
            </a:r>
          </a:p>
          <a:p>
            <a:pPr>
              <a:buFont typeface="Wingdings" pitchFamily="2" charset="2"/>
              <a:buChar char="v"/>
            </a:pPr>
            <a:r>
              <a:rPr lang="en-US" sz="2400" b="1" dirty="0" smtClean="0"/>
              <a:t>  Widow's Peak</a:t>
            </a:r>
            <a:endParaRPr lang="en-US" sz="2400" dirty="0" smtClean="0"/>
          </a:p>
          <a:p>
            <a:pPr>
              <a:buFont typeface="Wingdings" pitchFamily="2" charset="2"/>
              <a:buChar char="v"/>
            </a:pPr>
            <a:r>
              <a:rPr lang="en-US" sz="2400" b="1" dirty="0" smtClean="0"/>
              <a:t>  Height</a:t>
            </a:r>
            <a:endParaRPr lang="en-US" sz="2400" dirty="0" smtClean="0"/>
          </a:p>
          <a:p>
            <a:pPr>
              <a:buFont typeface="Wingdings" pitchFamily="2" charset="2"/>
              <a:buChar char="v"/>
            </a:pPr>
            <a:r>
              <a:rPr lang="en-US" sz="2400" b="1" dirty="0" smtClean="0"/>
              <a:t>  Shape of a leaf</a:t>
            </a:r>
            <a:endParaRPr lang="en-US" sz="2400" dirty="0" smtClean="0"/>
          </a:p>
        </p:txBody>
      </p:sp>
      <p:pic>
        <p:nvPicPr>
          <p:cNvPr id="22530" name="Picture 2" descr="https://encrypted-tbn1.gstatic.com/images?q=tbn:ANd9GcQ2gvgE2MfoE0HETJic49W3Zp6_cpsQWPAnwa8GtPxx3ufg_vOh"/>
          <p:cNvPicPr>
            <a:picLocks noChangeAspect="1" noChangeArrowheads="1"/>
          </p:cNvPicPr>
          <p:nvPr/>
        </p:nvPicPr>
        <p:blipFill>
          <a:blip r:embed="rId4" cstate="print"/>
          <a:srcRect/>
          <a:stretch>
            <a:fillRect/>
          </a:stretch>
        </p:blipFill>
        <p:spPr bwMode="auto">
          <a:xfrm>
            <a:off x="0" y="5105400"/>
            <a:ext cx="2286000" cy="1524001"/>
          </a:xfrm>
          <a:prstGeom prst="rect">
            <a:avLst/>
          </a:prstGeom>
          <a:noFill/>
        </p:spPr>
      </p:pic>
      <p:pic>
        <p:nvPicPr>
          <p:cNvPr id="22533" name="Picture 5"/>
          <p:cNvPicPr>
            <a:picLocks noChangeAspect="1" noChangeArrowheads="1"/>
          </p:cNvPicPr>
          <p:nvPr/>
        </p:nvPicPr>
        <p:blipFill>
          <a:blip r:embed="rId5" cstate="print"/>
          <a:srcRect l="4172"/>
          <a:stretch>
            <a:fillRect/>
          </a:stretch>
        </p:blipFill>
        <p:spPr bwMode="auto">
          <a:xfrm>
            <a:off x="6477000" y="4876800"/>
            <a:ext cx="2667000" cy="1981200"/>
          </a:xfrm>
          <a:prstGeom prst="rect">
            <a:avLst/>
          </a:prstGeom>
          <a:noFill/>
          <a:ln w="9525">
            <a:noFill/>
            <a:miter lim="800000"/>
            <a:headEnd/>
            <a:tailEnd/>
          </a:ln>
        </p:spPr>
      </p:pic>
      <p:sp>
        <p:nvSpPr>
          <p:cNvPr id="10" name="Rectangle 9"/>
          <p:cNvSpPr/>
          <p:nvPr/>
        </p:nvSpPr>
        <p:spPr>
          <a:xfrm>
            <a:off x="0" y="0"/>
            <a:ext cx="9144000" cy="400110"/>
          </a:xfrm>
          <a:prstGeom prst="rect">
            <a:avLst/>
          </a:prstGeom>
        </p:spPr>
        <p:txBody>
          <a:bodyPr wrap="square">
            <a:spAutoFit/>
          </a:bodyPr>
          <a:lstStyle/>
          <a:p>
            <a:r>
              <a:rPr lang="en-US" sz="2000" b="1" dirty="0" smtClean="0">
                <a:solidFill>
                  <a:srgbClr val="FF0000"/>
                </a:solidFill>
              </a:rPr>
              <a:t>Compare and contrast the characteristics of learned behaviors and of inherited traits.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http://images.sussexpublishers.netdna-cdn.com/article-inline-full/article/2006/05/20357-96321.jpeg"/>
          <p:cNvPicPr>
            <a:picLocks noChangeAspect="1" noChangeArrowheads="1"/>
          </p:cNvPicPr>
          <p:nvPr/>
        </p:nvPicPr>
        <p:blipFill>
          <a:blip r:embed="rId2" cstate="print"/>
          <a:srcRect/>
          <a:stretch>
            <a:fillRect/>
          </a:stretch>
        </p:blipFill>
        <p:spPr bwMode="auto">
          <a:xfrm>
            <a:off x="4114800" y="914400"/>
            <a:ext cx="3810000" cy="2857500"/>
          </a:xfrm>
          <a:prstGeom prst="rect">
            <a:avLst/>
          </a:prstGeom>
          <a:noFill/>
        </p:spPr>
      </p:pic>
      <p:sp>
        <p:nvSpPr>
          <p:cNvPr id="3" name="Rectangle 2"/>
          <p:cNvSpPr/>
          <p:nvPr/>
        </p:nvSpPr>
        <p:spPr>
          <a:xfrm>
            <a:off x="0" y="838200"/>
            <a:ext cx="9144000" cy="3693319"/>
          </a:xfrm>
          <a:prstGeom prst="rect">
            <a:avLst/>
          </a:prstGeom>
        </p:spPr>
        <p:txBody>
          <a:bodyPr wrap="square">
            <a:spAutoFit/>
          </a:bodyPr>
          <a:lstStyle/>
          <a:p>
            <a:pPr>
              <a:buFont typeface="Wingdings" pitchFamily="2" charset="2"/>
              <a:buChar char="v"/>
            </a:pPr>
            <a:r>
              <a:rPr lang="en-US" b="1" dirty="0" smtClean="0"/>
              <a:t>  Animals staying away from something after a bad encounter</a:t>
            </a:r>
            <a:endParaRPr lang="en-US" dirty="0" smtClean="0"/>
          </a:p>
          <a:p>
            <a:pPr>
              <a:buFont typeface="Wingdings" pitchFamily="2" charset="2"/>
              <a:buChar char="v"/>
            </a:pPr>
            <a:r>
              <a:rPr lang="en-US" b="1" dirty="0" smtClean="0"/>
              <a:t>  Speaking more than one language</a:t>
            </a:r>
            <a:endParaRPr lang="en-US" dirty="0" smtClean="0"/>
          </a:p>
          <a:p>
            <a:pPr>
              <a:buFont typeface="Wingdings" pitchFamily="2" charset="2"/>
              <a:buChar char="v"/>
            </a:pPr>
            <a:r>
              <a:rPr lang="en-US" b="1" dirty="0" smtClean="0"/>
              <a:t>  Speak the same language</a:t>
            </a:r>
            <a:endParaRPr lang="en-US" dirty="0" smtClean="0"/>
          </a:p>
          <a:p>
            <a:pPr>
              <a:buFont typeface="Wingdings" pitchFamily="2" charset="2"/>
              <a:buChar char="v"/>
            </a:pPr>
            <a:r>
              <a:rPr lang="en-US" b="1" dirty="0" smtClean="0"/>
              <a:t>  Swimming in the pool</a:t>
            </a:r>
            <a:endParaRPr lang="en-US" dirty="0" smtClean="0"/>
          </a:p>
          <a:p>
            <a:pPr>
              <a:buFont typeface="Wingdings" pitchFamily="2" charset="2"/>
              <a:buChar char="v"/>
            </a:pPr>
            <a:r>
              <a:rPr lang="en-US" b="1" dirty="0" smtClean="0"/>
              <a:t>  Brushing your teeth</a:t>
            </a:r>
            <a:endParaRPr lang="en-US" dirty="0" smtClean="0"/>
          </a:p>
          <a:p>
            <a:pPr>
              <a:buFont typeface="Wingdings" pitchFamily="2" charset="2"/>
              <a:buChar char="v"/>
            </a:pPr>
            <a:r>
              <a:rPr lang="en-US" b="1" dirty="0" smtClean="0"/>
              <a:t>  Playing with friends</a:t>
            </a:r>
            <a:endParaRPr lang="en-US" dirty="0" smtClean="0"/>
          </a:p>
          <a:p>
            <a:pPr>
              <a:buFont typeface="Wingdings" pitchFamily="2" charset="2"/>
              <a:buChar char="v"/>
            </a:pPr>
            <a:r>
              <a:rPr lang="en-US" b="1" dirty="0" smtClean="0"/>
              <a:t>  Riding a bike</a:t>
            </a:r>
          </a:p>
          <a:p>
            <a:pPr>
              <a:buFont typeface="Wingdings" pitchFamily="2" charset="2"/>
              <a:buChar char="v"/>
            </a:pPr>
            <a:r>
              <a:rPr lang="en-US" b="1" dirty="0" smtClean="0"/>
              <a:t>  Hunting</a:t>
            </a:r>
            <a:endParaRPr lang="en-US" dirty="0" smtClean="0"/>
          </a:p>
          <a:p>
            <a:pPr>
              <a:buFont typeface="Wingdings" pitchFamily="2" charset="2"/>
              <a:buChar char="v"/>
            </a:pPr>
            <a:r>
              <a:rPr lang="en-US" b="1" dirty="0" smtClean="0"/>
              <a:t>  Reading </a:t>
            </a:r>
            <a:endParaRPr lang="en-US" dirty="0" smtClean="0"/>
          </a:p>
          <a:p>
            <a:pPr>
              <a:buFont typeface="Wingdings" pitchFamily="2" charset="2"/>
              <a:buChar char="v"/>
            </a:pPr>
            <a:r>
              <a:rPr lang="en-US" b="1" dirty="0" smtClean="0"/>
              <a:t>  Favorite sport is basketball</a:t>
            </a:r>
            <a:endParaRPr lang="en-US" dirty="0" smtClean="0"/>
          </a:p>
          <a:p>
            <a:pPr>
              <a:buFont typeface="Wingdings" pitchFamily="2" charset="2"/>
              <a:buChar char="v"/>
            </a:pPr>
            <a:r>
              <a:rPr lang="en-US" b="1" dirty="0" smtClean="0"/>
              <a:t>  Animals finding food from humans</a:t>
            </a:r>
            <a:endParaRPr lang="en-US" dirty="0" smtClean="0"/>
          </a:p>
          <a:p>
            <a:pPr>
              <a:buFont typeface="Wingdings" pitchFamily="2" charset="2"/>
              <a:buChar char="v"/>
            </a:pPr>
            <a:r>
              <a:rPr lang="en-US" b="1" dirty="0" smtClean="0"/>
              <a:t>  Table Manners</a:t>
            </a:r>
            <a:endParaRPr lang="en-US" dirty="0" smtClean="0"/>
          </a:p>
          <a:p>
            <a:pPr>
              <a:buFont typeface="Wingdings" pitchFamily="2" charset="2"/>
              <a:buChar char="v"/>
            </a:pPr>
            <a:r>
              <a:rPr lang="en-US" b="1" dirty="0" smtClean="0"/>
              <a:t>  Understanding a language</a:t>
            </a:r>
            <a:endParaRPr lang="en-US" dirty="0" smtClean="0"/>
          </a:p>
        </p:txBody>
      </p:sp>
      <p:sp>
        <p:nvSpPr>
          <p:cNvPr id="4" name="TextBox 3"/>
          <p:cNvSpPr txBox="1"/>
          <p:nvPr/>
        </p:nvSpPr>
        <p:spPr>
          <a:xfrm>
            <a:off x="0" y="0"/>
            <a:ext cx="9144000" cy="707886"/>
          </a:xfrm>
          <a:prstGeom prst="rect">
            <a:avLst/>
          </a:prstGeom>
          <a:noFill/>
        </p:spPr>
        <p:txBody>
          <a:bodyPr wrap="square" rtlCol="0">
            <a:spAutoFit/>
          </a:bodyPr>
          <a:lstStyle/>
          <a:p>
            <a:pPr algn="ctr"/>
            <a:r>
              <a:rPr lang="en-US" sz="4000" b="1" u="sng" dirty="0" smtClean="0"/>
              <a:t>Learned Traits</a:t>
            </a:r>
            <a:endParaRPr lang="en-US" sz="4000" b="1" u="sng" dirty="0"/>
          </a:p>
        </p:txBody>
      </p:sp>
      <p:pic>
        <p:nvPicPr>
          <p:cNvPr id="21507" name="Picture 3" descr="http://o.quizlet.com/XsYwxCb8OCPx38nVAct8Lg_m.jpg"/>
          <p:cNvPicPr>
            <a:picLocks noChangeAspect="1" noChangeArrowheads="1"/>
          </p:cNvPicPr>
          <p:nvPr/>
        </p:nvPicPr>
        <p:blipFill>
          <a:blip r:embed="rId3" cstate="print"/>
          <a:srcRect/>
          <a:stretch>
            <a:fillRect/>
          </a:stretch>
        </p:blipFill>
        <p:spPr bwMode="auto">
          <a:xfrm>
            <a:off x="228600" y="4724400"/>
            <a:ext cx="1858009" cy="2133600"/>
          </a:xfrm>
          <a:prstGeom prst="rect">
            <a:avLst/>
          </a:prstGeom>
          <a:noFill/>
        </p:spPr>
      </p:pic>
      <p:pic>
        <p:nvPicPr>
          <p:cNvPr id="21511" name="Picture 7" descr="http://www.lsu.edu/faculty/lray2/html/maze.gif"/>
          <p:cNvPicPr>
            <a:picLocks noChangeAspect="1" noChangeArrowheads="1"/>
          </p:cNvPicPr>
          <p:nvPr/>
        </p:nvPicPr>
        <p:blipFill>
          <a:blip r:embed="rId4" cstate="print"/>
          <a:srcRect/>
          <a:stretch>
            <a:fillRect/>
          </a:stretch>
        </p:blipFill>
        <p:spPr bwMode="auto">
          <a:xfrm>
            <a:off x="3124200" y="4419600"/>
            <a:ext cx="2286000" cy="2286000"/>
          </a:xfrm>
          <a:prstGeom prst="rect">
            <a:avLst/>
          </a:prstGeom>
          <a:noFill/>
        </p:spPr>
      </p:pic>
      <p:pic>
        <p:nvPicPr>
          <p:cNvPr id="21512" name="Picture 8"/>
          <p:cNvPicPr>
            <a:picLocks noChangeAspect="1" noChangeArrowheads="1"/>
          </p:cNvPicPr>
          <p:nvPr/>
        </p:nvPicPr>
        <p:blipFill>
          <a:blip r:embed="rId5" cstate="print"/>
          <a:srcRect l="43558" t="26042" r="27160" b="18750"/>
          <a:stretch>
            <a:fillRect/>
          </a:stretch>
        </p:blipFill>
        <p:spPr bwMode="auto">
          <a:xfrm>
            <a:off x="6052868" y="3581400"/>
            <a:ext cx="3091132" cy="3276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5570756"/>
          </a:xfrm>
          <a:prstGeom prst="rect">
            <a:avLst/>
          </a:prstGeom>
        </p:spPr>
        <p:txBody>
          <a:bodyPr wrap="square">
            <a:spAutoFit/>
          </a:bodyPr>
          <a:lstStyle/>
          <a:p>
            <a:r>
              <a:rPr lang="en-US" dirty="0" smtClean="0"/>
              <a:t>Flash cards inherited and learned traits</a:t>
            </a:r>
          </a:p>
          <a:p>
            <a:r>
              <a:rPr lang="en-US" dirty="0" smtClean="0">
                <a:hlinkClick r:id="rId2"/>
              </a:rPr>
              <a:t>http://quizlet.com/22657458/5th-grade-sciencetraits-and-learned-behaviors-flash-cards/</a:t>
            </a:r>
            <a:endParaRPr lang="en-US" dirty="0" smtClean="0"/>
          </a:p>
          <a:p>
            <a:endParaRPr lang="en-US" dirty="0"/>
          </a:p>
          <a:p>
            <a:r>
              <a:rPr lang="en-US" dirty="0" smtClean="0"/>
              <a:t>What is a gene?</a:t>
            </a:r>
          </a:p>
          <a:p>
            <a:r>
              <a:rPr lang="en-US" dirty="0" smtClean="0">
                <a:hlinkClick r:id="rId3"/>
              </a:rPr>
              <a:t>http://kidshealth.org/kid/talk/qa/what_is_gene.html</a:t>
            </a:r>
            <a:endParaRPr lang="en-US" dirty="0" smtClean="0"/>
          </a:p>
          <a:p>
            <a:endParaRPr lang="en-US" dirty="0" smtClean="0"/>
          </a:p>
          <a:p>
            <a:r>
              <a:rPr lang="en-US" dirty="0" smtClean="0"/>
              <a:t>Vocabulary quiz</a:t>
            </a:r>
          </a:p>
          <a:p>
            <a:r>
              <a:rPr lang="en-US" dirty="0" smtClean="0">
                <a:hlinkClick r:id="rId4"/>
              </a:rPr>
              <a:t>http://www.flashcardmachine.com/5th-grade-geneticsvocabularyquiz.html</a:t>
            </a:r>
            <a:endParaRPr lang="en-US" dirty="0" smtClean="0"/>
          </a:p>
          <a:p>
            <a:endParaRPr lang="en-US" dirty="0" smtClean="0"/>
          </a:p>
          <a:p>
            <a:r>
              <a:rPr lang="en-US" dirty="0" smtClean="0"/>
              <a:t>Life science</a:t>
            </a:r>
            <a:endParaRPr lang="en-US" dirty="0" smtClean="0">
              <a:hlinkClick r:id="rId5"/>
            </a:endParaRPr>
          </a:p>
          <a:p>
            <a:r>
              <a:rPr lang="en-US" dirty="0" smtClean="0">
                <a:hlinkClick r:id="rId5"/>
              </a:rPr>
              <a:t>http://www.internet4classrooms.com/grade_level_help/life_science_fifth_5th_grade_science.htm</a:t>
            </a:r>
            <a:endParaRPr lang="en-US" dirty="0" smtClean="0"/>
          </a:p>
          <a:p>
            <a:endParaRPr lang="en-US" dirty="0" smtClean="0"/>
          </a:p>
          <a:p>
            <a:r>
              <a:rPr lang="en-US" dirty="0" smtClean="0"/>
              <a:t>Inventory of my genes teacher guide</a:t>
            </a:r>
          </a:p>
          <a:p>
            <a:r>
              <a:rPr lang="en-US" sz="1600" dirty="0" smtClean="0">
                <a:hlinkClick r:id="rId6"/>
              </a:rPr>
              <a:t>http://www.usc.edu/org/cosee-west/AprilLectureMaterials/Activities/AnInventoryofMyTraits.pdf</a:t>
            </a:r>
            <a:endParaRPr lang="en-US" sz="1600" dirty="0" smtClean="0"/>
          </a:p>
          <a:p>
            <a:endParaRPr lang="en-US" sz="1600" dirty="0" smtClean="0"/>
          </a:p>
          <a:p>
            <a:r>
              <a:rPr lang="en-US" dirty="0" smtClean="0"/>
              <a:t>Bunch of links</a:t>
            </a:r>
          </a:p>
          <a:p>
            <a:r>
              <a:rPr lang="en-US" dirty="0" smtClean="0">
                <a:hlinkClick r:id="rId7"/>
              </a:rPr>
              <a:t>http://buncombe.k12.nc.us/Page/30134</a:t>
            </a:r>
            <a:endParaRPr lang="en-US" dirty="0" smtClean="0"/>
          </a:p>
          <a:p>
            <a:endParaRPr lang="en-US" dirty="0" smtClean="0"/>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lvl="0" fontAlgn="base">
              <a:spcBef>
                <a:spcPct val="0"/>
              </a:spcBef>
              <a:spcAft>
                <a:spcPct val="0"/>
              </a:spcAft>
            </a:pPr>
            <a:r>
              <a:rPr kumimoji="0" lang="en-US" sz="2000" b="1" i="0" u="none" strike="noStrike" cap="none" normalizeH="0" baseline="0" dirty="0" smtClean="0">
                <a:ln>
                  <a:noFill/>
                </a:ln>
                <a:solidFill>
                  <a:schemeClr val="tx1"/>
                </a:solidFill>
                <a:effectLst/>
                <a:latin typeface="Arial" charset="0"/>
                <a:cs typeface="Arial" charset="0"/>
              </a:rPr>
              <a:t>Roll Your</a:t>
            </a:r>
            <a:r>
              <a:rPr kumimoji="0" lang="en-US" sz="2000" b="1" i="0" u="none" strike="noStrike" cap="none" normalizeH="0" dirty="0" smtClean="0">
                <a:ln>
                  <a:noFill/>
                </a:ln>
                <a:solidFill>
                  <a:schemeClr val="tx1"/>
                </a:solidFill>
                <a:effectLst/>
                <a:latin typeface="Arial" charset="0"/>
                <a:cs typeface="Arial" charset="0"/>
              </a:rPr>
              <a:t> Tongue</a:t>
            </a:r>
            <a:endParaRPr kumimoji="0" lang="en-US" sz="2000" b="1" i="0" u="none" strike="noStrike" cap="none" normalizeH="0" baseline="0" dirty="0" smtClean="0">
              <a:ln>
                <a:noFill/>
              </a:ln>
              <a:solidFill>
                <a:schemeClr val="tx1"/>
              </a:solidFill>
              <a:effectLst/>
              <a:latin typeface="Arial" charset="0"/>
              <a:cs typeface="Arial" charset="0"/>
            </a:endParaRPr>
          </a:p>
          <a:p>
            <a:pPr lvl="0" fontAlgn="base">
              <a:spcBef>
                <a:spcPct val="0"/>
              </a:spcBef>
              <a:spcAft>
                <a:spcPct val="0"/>
              </a:spcAft>
            </a:pPr>
            <a:r>
              <a:rPr kumimoji="0" lang="en-US" b="0" i="0" u="none" strike="noStrike" cap="none" normalizeH="0" baseline="0" dirty="0" smtClean="0">
                <a:ln>
                  <a:noFill/>
                </a:ln>
                <a:solidFill>
                  <a:schemeClr val="tx1"/>
                </a:solidFill>
                <a:effectLst/>
                <a:latin typeface="Arial" charset="0"/>
                <a:cs typeface="Arial" charset="0"/>
              </a:rPr>
              <a:t>The ability to roll your tongue into a U-shape with the sides curled upwards is conferred by a dominant gene. </a:t>
            </a:r>
          </a:p>
        </p:txBody>
      </p:sp>
      <p:pic>
        <p:nvPicPr>
          <p:cNvPr id="3" name="Picture 2" descr="http://www.reachoutmichigan.org/funexperiments/agesubject/lessons/images/tongue.GIF"/>
          <p:cNvPicPr>
            <a:picLocks noChangeAspect="1" noChangeArrowheads="1"/>
          </p:cNvPicPr>
          <p:nvPr/>
        </p:nvPicPr>
        <p:blipFill>
          <a:blip r:embed="rId2" cstate="print"/>
          <a:srcRect/>
          <a:stretch>
            <a:fillRect/>
          </a:stretch>
        </p:blipFill>
        <p:spPr bwMode="auto">
          <a:xfrm>
            <a:off x="1219200" y="1143000"/>
            <a:ext cx="6934200" cy="435773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31106"/>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Arial" charset="0"/>
                <a:cs typeface="Arial" charset="0"/>
              </a:rPr>
              <a:t>Earlobe Attachment </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charset="0"/>
                <a:cs typeface="Arial" charset="0"/>
              </a:rPr>
              <a:t>Inheritance of a dominant gene produces unattached or ‘free’ earlobes.  There is considerable variation in the size and shape of the lobes which is due to the influence of other genes. </a:t>
            </a:r>
          </a:p>
        </p:txBody>
      </p:sp>
      <p:pic>
        <p:nvPicPr>
          <p:cNvPr id="33794" name="Picture 2" descr="http://korrektivpress.com/wp-content/uploads/2005/10/lobes.gif"/>
          <p:cNvPicPr>
            <a:picLocks noChangeAspect="1" noChangeArrowheads="1"/>
          </p:cNvPicPr>
          <p:nvPr/>
        </p:nvPicPr>
        <p:blipFill>
          <a:blip r:embed="rId2" cstate="print"/>
          <a:srcRect/>
          <a:stretch>
            <a:fillRect/>
          </a:stretch>
        </p:blipFill>
        <p:spPr bwMode="auto">
          <a:xfrm>
            <a:off x="1600200" y="1371600"/>
            <a:ext cx="6761018" cy="5486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31106"/>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Arial" charset="0"/>
                <a:cs typeface="Arial" charset="0"/>
              </a:rPr>
              <a:t>Hitch Hikers Thumb </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charset="0"/>
                <a:cs typeface="Arial" charset="0"/>
              </a:rPr>
              <a:t>  The ability to bend either thumb backwards beyond 45 degrees reflects the absence of the dominant gene which prevents this ability. Also known as “distal hyper extensibility of the thumb.”</a:t>
            </a:r>
          </a:p>
        </p:txBody>
      </p:sp>
      <p:pic>
        <p:nvPicPr>
          <p:cNvPr id="31748" name="Picture 4" descr="http://users.rowan.edu/%7Ewagnerf/oldwebs/HFGBold/traits/thumb.jpeg"/>
          <p:cNvPicPr>
            <a:picLocks noChangeAspect="1" noChangeArrowheads="1"/>
          </p:cNvPicPr>
          <p:nvPr/>
        </p:nvPicPr>
        <p:blipFill>
          <a:blip r:embed="rId2" cstate="print"/>
          <a:srcRect/>
          <a:stretch>
            <a:fillRect/>
          </a:stretch>
        </p:blipFill>
        <p:spPr bwMode="auto">
          <a:xfrm>
            <a:off x="0" y="1352550"/>
            <a:ext cx="9144000" cy="457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Arial" charset="0"/>
                <a:cs typeface="Arial" charset="0"/>
              </a:rPr>
              <a:t>Widow’s Peak </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charset="0"/>
                <a:cs typeface="Arial" charset="0"/>
              </a:rPr>
              <a:t>A dominant gene causes the hairline to form a distinct downward point in the center of the forehead. Baldness will mask this trait. </a:t>
            </a:r>
          </a:p>
        </p:txBody>
      </p:sp>
      <p:pic>
        <p:nvPicPr>
          <p:cNvPr id="29698" name="Picture 2" descr="http://lawallpaper.net/images/12281-widows-peak.jpg"/>
          <p:cNvPicPr>
            <a:picLocks noChangeAspect="1" noChangeArrowheads="1"/>
          </p:cNvPicPr>
          <p:nvPr/>
        </p:nvPicPr>
        <p:blipFill>
          <a:blip r:embed="rId2" cstate="print"/>
          <a:srcRect/>
          <a:stretch>
            <a:fillRect/>
          </a:stretch>
        </p:blipFill>
        <p:spPr bwMode="auto">
          <a:xfrm>
            <a:off x="1447800" y="990597"/>
            <a:ext cx="5867400" cy="586740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31106"/>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err="1" smtClean="0">
                <a:ln>
                  <a:noFill/>
                </a:ln>
                <a:solidFill>
                  <a:schemeClr val="tx1"/>
                </a:solidFill>
                <a:effectLst/>
                <a:latin typeface="Arial" charset="0"/>
                <a:cs typeface="Arial" charset="0"/>
              </a:rPr>
              <a:t>Hallux</a:t>
            </a:r>
            <a:r>
              <a:rPr kumimoji="0" lang="en-US" sz="2000" b="1" i="0" u="none" strike="noStrike" cap="none" normalizeH="0" baseline="0" dirty="0" smtClean="0">
                <a:ln>
                  <a:noFill/>
                </a:ln>
                <a:solidFill>
                  <a:schemeClr val="tx1"/>
                </a:solidFill>
                <a:effectLst/>
                <a:latin typeface="Arial" charset="0"/>
                <a:cs typeface="Arial" charset="0"/>
              </a:rPr>
              <a:t> Length </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charset="0"/>
                <a:cs typeface="Arial" charset="0"/>
              </a:rPr>
              <a:t>The length of the big toe (</a:t>
            </a:r>
            <a:r>
              <a:rPr kumimoji="0" lang="en-US" b="0" i="0" u="none" strike="noStrike" cap="none" normalizeH="0" baseline="0" dirty="0" err="1" smtClean="0">
                <a:ln>
                  <a:noFill/>
                </a:ln>
                <a:solidFill>
                  <a:schemeClr val="tx1"/>
                </a:solidFill>
                <a:effectLst/>
                <a:latin typeface="Arial" charset="0"/>
                <a:cs typeface="Arial" charset="0"/>
              </a:rPr>
              <a:t>hallux</a:t>
            </a:r>
            <a:r>
              <a:rPr kumimoji="0" lang="en-US" b="0" i="0" u="none" strike="noStrike" cap="none" normalizeH="0" baseline="0" dirty="0" smtClean="0">
                <a:ln>
                  <a:noFill/>
                </a:ln>
                <a:solidFill>
                  <a:schemeClr val="tx1"/>
                </a:solidFill>
                <a:effectLst/>
                <a:latin typeface="Arial" charset="0"/>
                <a:cs typeface="Arial" charset="0"/>
              </a:rPr>
              <a:t>) is governed by the Ha  gene. The big toe is longer than or equal to the second toe only in the homozygous recessive. A </a:t>
            </a:r>
            <a:r>
              <a:rPr kumimoji="0" lang="en-US" b="0" i="0" u="none" strike="noStrike" cap="none" normalizeH="0" baseline="0" dirty="0" err="1" smtClean="0">
                <a:ln>
                  <a:noFill/>
                </a:ln>
                <a:solidFill>
                  <a:schemeClr val="tx1"/>
                </a:solidFill>
                <a:effectLst/>
                <a:latin typeface="Arial" charset="0"/>
                <a:cs typeface="Arial" charset="0"/>
              </a:rPr>
              <a:t>hallux</a:t>
            </a:r>
            <a:r>
              <a:rPr kumimoji="0" lang="en-US" b="0" i="0" u="none" strike="noStrike" cap="none" normalizeH="0" baseline="0" dirty="0" smtClean="0">
                <a:ln>
                  <a:noFill/>
                </a:ln>
                <a:solidFill>
                  <a:schemeClr val="tx1"/>
                </a:solidFill>
                <a:effectLst/>
                <a:latin typeface="Arial" charset="0"/>
                <a:cs typeface="Arial" charset="0"/>
              </a:rPr>
              <a:t> shorter than this indicates the possession of a dominant Ha gene allele. </a:t>
            </a:r>
          </a:p>
        </p:txBody>
      </p:sp>
      <p:pic>
        <p:nvPicPr>
          <p:cNvPr id="30724" name="Picture 4" descr="http://i.imgur.com/V5SZlxx.jpg"/>
          <p:cNvPicPr>
            <a:picLocks noChangeAspect="1" noChangeArrowheads="1"/>
          </p:cNvPicPr>
          <p:nvPr/>
        </p:nvPicPr>
        <p:blipFill>
          <a:blip r:embed="rId2" cstate="print"/>
          <a:srcRect/>
          <a:stretch>
            <a:fillRect/>
          </a:stretch>
        </p:blipFill>
        <p:spPr bwMode="auto">
          <a:xfrm>
            <a:off x="0" y="2514600"/>
            <a:ext cx="9144000" cy="3200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Arial" charset="0"/>
                <a:cs typeface="Arial" charset="0"/>
              </a:rPr>
              <a:t>Facial Dimples </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charset="0"/>
                <a:cs typeface="Arial" charset="0"/>
              </a:rPr>
              <a:t>The inheritance of cheek dimples is controlled by a dominant gene D. The d/d genotype lacks the ability to express facial dimples</a:t>
            </a:r>
            <a:endParaRPr lang="en-US" dirty="0"/>
          </a:p>
        </p:txBody>
      </p:sp>
      <p:sp>
        <p:nvSpPr>
          <p:cNvPr id="25602" name="AutoShape 2" descr="data:image/jpeg;base64,/9j/4AAQSkZJRgABAQAAAQABAAD/2wCEAAkGBxQTEhQUEhQUFBUUFhQUFhQUFBQUFBQVFRQWFhQVFBQYHCggGBolHBQUITEhJSkrLi4uFx8zODMsNygtLisBCgoKDg0OGhAQFywcHB8sLCwsLCwsLCwsLCwsLCwsLCwsLCwsLCwsLCwsLCwsLCwsLCwsLCwsLCssLDcrLDc3K//AABEIAOEA4QMBIgACEQEDEQH/xAAcAAACAgMBAQAAAAAAAAAAAAAEBQMGAAECBwj/xAA+EAABAwIDBQUGAwcDBQAAAAABAAIDBBEFITESQVFhcQYigaGxEzJSkcHRFELwFSMzYnLh8RYk0geCkqKy/8QAGQEAAwEBAQAAAAAAAAAAAAAAAQIDBAAF/8QAJhEAAgICAgEDBAMAAAAAAAAAAAECEQMhEjFBEzJRBBQiYSNCcf/aAAwDAQACEQMRAD8ABdN+7e+1rkgen3SHGsy1o6frzTipFmtaM89/DokftA+pPBoI/wDHXzuvLStnqS6FONu91vwhB4LTh8gvvPyCkxo99x3GwCKwCIBhdxOu+wV5PjjFirdDLE6nZbkdch4b0lLrMvxPopcQkLjy3Iad4yb8It471LHGkVZARpzRlDET1KFa3O4zton1BBbwFzyJTZZUjkhvTtDWjcANePFJ8frbgMHj1OiaTTZcgP8APiqlWSlzydN9vRJiVuzmGUosDw2QPAC5RMDS4jmc/wBdEPs7LWt36nwTLDGZX33KGSWgpDRjdLKyUUWQSHCotp46+it8VLYBJDexro5hyTSmmS5zbLiorWxAl5sBrnZVTo6rLGyrstvxMDeF5tV9sS82hADdPaPNh4DegqvFYxsmWodY6hpDR0VYqTJSljiekVGPsGrgOpQbu0UZOT2+BXk1ZitKbm7j4knxJKWvqYnHuEjTS/3T+nJ+Sfrw+D2n9stO8IPEPZTiz2g+o8V5NLIW5RTOuBf3j6FS0naqeP3xtjnkUrxSGWaDLLivZssO0y7mHU/mb4b0CaN7NCcsweITbBe0bZxYa72lOfwweBbdopPWmVrygPs9jpFmvKtkNWHaWKplZhpByGee5TYY9zSMyjZ3ZdWuyXYQNFMXAI5oRFZm2sXSxcA87rXWJPwjLjoq/hbe85x3DXm4k/VMquS5cAdbeZKFj7oda+v/AM5KcWCRWcVzksN7j9kyc4MjDbWyv4IMwB03e3d4+OdvNY6faJvvN/AaKk9pI6Ko7qn2A6C3ihtjTl+vutSOuQLKR24I1Q/bN0rb5809hyaPPmgsPp/JFufmOAWXLK2UqiOum2Yz8zx00SWjj2ni/wDUfoiMXluLfEfJaiZsM/mP1VoLjD/RKthMY2nG2/LwCsVHT2alWB0ZJHmrW6ntYcAT9vUrNN7LcQrsnSAuJ4KyTNsheylMGwbW9zifojqgquPUSTWxZOSb/wCEjxLDHPuSC935Wk90HmFb4owVO2lFwdyolsVukeQ4l2claxznHZIue7p4BK+zMFPHMySua58IvtAXJ5aFe71NG1zbbN+SoPabsjdhMbLZ6XytvV+TRmcUzzrtvUUT6i+HMcyHYFw7aF33N7Ak5WshsFhcJYy0akeIKN/0+0Os4uaeDhZXLsh2XL5GyG4YzPPK/RUeTk1xRJQ4p2NKzstFJGHPYLkfrRULHuzbos2EkfCfoV7hV2a3oqhjsQe23FGc6Ow43JnleCVBjkta18s8gOa9OwWr22gjUZHhdU6oomvLgBcsJtzVj7Lk3c0i2h8VnyOzdji46ZcI4RILLluEWdeyIwuPNWKODJKkdJ0xFS02yirJg+AIeSNGhbsFusRHszxWkaAeSRtu9pA95xHyW5WEZaalE0rRtsHwtJS7EZiHnk2/W6jA6RXppu9JbpfmoIRf9cFBK42PFziu3uIAaNStHGgJ6JqcE3PPJTxsvIR8Itdd0UezYfD3j1Gnmp6SO195OZUpy0ysEHxN2Y+q5kGy0E7/AE3BThrbi+gzQFfPe9+tvQLNFWyjF5bty23NRLGbbgAuIIdlv8zlZey2FbTgSqzlXQ0I+Sx9lsFs25G7gjquEbMruewD0GfmVYqeAMiO7L6JXX02zCxtsy4X8Tf6KMo0hrsPw6HYp2N4NH3ULxco78oCjbCqpdImQxxo+nFlkcSla1URKRICFp7WlaCgndbRU5EuIpxnAo5M9kXvwCWvimhH7t3dGWzZO5qmyXz1o33+SHOh1CxDXYrORppwSSUzOudoX3AhWOrmjNzx1SyS24LnO+x4xcehH+GeHMLRmCA7hbfdW/D8N74cN4QNKOSuGAxFwBOiVbYZNpDLDqDZFynEUayBlgp2hXoy8myCWFL6htk5eMkqrGoSVDQdi/bWLmyxJZSjzCL+IT/IB5lLcZbYm/BreibRQm7v+31SnHCS4jft2+QUsZ0ioWu7kCURC0F20dBl80JG/N1tBf53RkbrN2f1crTMWDsMgfkbamwHQao2lb8hmT9EBAdANyaU8F7DPM6LHkZoijpxyJOQQQZtuvu1R9ezvEbhYEbr8FkMOXVSUuKsdK2cUdKXO06ei9L7K4ZsgEhIezeF3IuF6JSUwaE2NOTspN8UaqmX2Wc7noM7IXEIQ57RzHPRNBHnfkhxH+8F9wVpRIxkYY1JHDyUzWqdjE6iTlIhEK4dGjLKN4TUTsEIULkU8KB7UrCBPpmnchZcPYdUe5yhlclDTFM2GMO6yH/ZjRoB8kzeVIxoshodAFJhoPRWrDacNahcPgJ10TdjbKsFRLIztq2CuV0FUkd3S6u3phdA1zbhCXQYdidYt+zWlKjQed53ltplmq5XPs5999yPO6tAjNnE6knLdrb6KqVbD7ZzeRt0JKlj7Fl0VOn1PVFMcbjqhWizncifVG4bHd1yteT5JYhvQwkkc/BWikoyMxuGvDilWDR3KstQ20XI6cXFeXOVs3RiV6UBzrDS511PNNMJw0vcF3RYaXO0zV1wPCdk3ISKLm/0VVRVsIwjDwwBPWxrmGFEtC3wjSMmTJbOA3zXHss770TZZZUojyOGRqSykDV1spkhHIhsuCFMWqMhFoKYNI1DSHJGSBCStU2ViCSFBzORE5S+eRTZVI5LswmNHHeyThydYY/RCPYZLQ8po7BT7Kip3IhaUjHJkS2HLHqNy45KyYuQdZopQVBU6LmMo7FuwVilssSFTzlr+44Df/yKqNcf9w2x3DzVr2cj0P1VWxCPZdEdbhhWeD2dJaKq82dIeZHmjaR1s95y+5QtcLSPA+IovC4S6VgvYblrybjZLHpl+7KYfcBzhl0VofSB7toizWZNFtTxRPZ+gDY2i3D0T2OiGXLNYPTs2qaQuw7C7Ouf0VYYogFHCAMkSr44KJHLNs21q6WgtqxA6C6C42lsORFJQsK4DlhcmTFo2VE5bc5ROclbHSOHoWQqaZ6EkeEjZWKBKgpZUvzRlTLqlFVNZJIvBGCSxR1HV2VflqM0zwSHacCUkbbKSWi50LyRdGNkQNO42U1itKMbjsILlhCiYVMGphGqIShpnotyBqQlY8SC60t2Wkg9FCiN22AzAN/sq3jMXcjPwkeRVlpxZpJO77pBj38IFu4jzOfos6ezimdom7MpIy09EVgbB7aF3Ej7LO1DLhrhwbf0XeAn90x29kg+VwtLl/HZKOslHvmEx90dE0slmBv2o2ni0HyTUJF0UbNNYpQtBdWTJCNmXWbS5cFGXLrOSsmLloOQkk9lts99F1h4hZctbagEi0ZEbBROXKB7lG6ZDy1K6wpHUzkBUTKOqrQkOIYw1oOdzwCm5FYxYTW1dt6rdbi1zss7x47goZvazmwu1vDeU8wfs8Ba48lPbKpqIHhlE5xu5WnDafZKKpKANR4plWMaEeS9B8LAp2xJeycsyPzW5cWYz3nAeKsml2QcZPoY+zXbSFWpe2NMDYyeRRdDjcU3uPB5HIoqcRXilW0OXtB0S6rCnaVFUvXPYIaYAsW9pYkotZRmAHa6DxySDFGXieODb9C1OKR1to8vogcQzbYD32Oz52WXyEqNbGHxMHEW8rjzQnZqUBr2O/RRFEC6Ejexx9Sgmd2Xa3PF/HeFeHtcSUltSPdOxNVtwM5ABWkLzL/plX90sJ0tZelRlCL0PLsmau7Lhq7Tk2cuQdTJYIp+iArGXSy6Hj2KTOXSBvEp1FBYIbDKHv7R3JyI0kIvyNlmrpALmIaeSyYzsSmejLymdoVNAFViIG9LpamR3usPU6K0QYWxo0vzK4q3MaEvFvthU14KfJh8z9TbotwYG0HPNNarEmk7LUVQwF2Z0QSQ7k/JBQ4cBuTeCnsiY6aymDFZRIudkIapWsXRasCYFmzGDqoZMLjOrQVOHLDMm0cpS8MBOBQfAFHLgkR90bJ4jJFS1SX1FVzSvj8DqU/kNp4HRixdtDnqEFWV4CS1eNO0ukmIYg7d80LDVbZZP2gsVH/GP4rEaZ1oYU2rm79geaCqL3YP6m+QUtBPtTSD+Ro+RUGKG19wDtVkewlVombE74tA8uA67kMYTskWzjcSOh1RmOD2dUHDeQb9c1PXt2KlrvySi3IEqv8Aa15F8BHYzEPZzNG52Xy/yvaqGfaaDyXz4HmN9tNh4I+fovY+y2J+0jab7l3TGe0WtpUl1BG9TNKoTMKhey6IWgEGjk6JKaOwUpWmLLpkSfZFKhboqUoGR9krHic1lSGjVefdr8feBsQ5vOltysuKTl2QQGH4DtSbbgpNtstFKKKDgWNSRy2qGuGepBsea9VwjGYy0Iyq7OxStF2i40NkMMGAAaWgW0c3I+K0RiU5Y5rfY4jrWHeES2VvEKrT4VIzTvN4j7KCOrIy2rEccvVN12D7aMtxZb3EKO6rf49433WDE3cULB9pL5LC5yGmksEoGLneuhibXapWc/p5x8G6ioS2e7ss0ZI1pORWQwC90orVCKamIS6ojVprmtA3JFUMzTImxV7FYj/ZrEwBXh4Htzzj+qnxSQbIy95xB+ahorGfkY7fI3+qixt1mAjT2hHUZLM0UTEPbWP+G4cLeIF1qoHtaVjxqwgX5XH0RnbFv+2jdbMHaPTMIDsmfaQyMOgPna49E+/TT+BU/wAqI6jvja/NbZd1AuD5Kxdg8Wt3CVWGNsXA7svko6WoMU1xlnew5oVaCns+gaGpuAmLHKk9ncTD2DNWymnuF0ZHSQcF0oWvXQKoI0EByxzlEHLHOXC0akKW1rkc9BTsukkPEWU0N33T2GEBD08NkewLoo6ciWIrstUbFJtKqdEyRj8rZdClNdhbJBkACPyn6FMHZoSrBI4896ryT7Gx2pXF0VCuwlzCdlzm+YSuYTt02XeSuEzz+bMJbUhudgptHrY8jfeyoz4i9l9tjh0z9EIMcZvcByJzVkqowUgxDs/FJmQL8bWPklNLetHbcXIF2uHzUTsdlP5lAzs61uQuPFCVGDzA92QeIRohJJ9onmxd51K2zHC0d45JdJgtRb3wTwDT90FW0TgyzjmNbJn+Ksx5ZRodf6si4+RWKo/g+SxJ6qM1r4Lthkv7+wz7pHzAUONd6NnESHLpb7IfD5LVAvle3ojMXbZuW55PgXEqJxzi0AkogTvLhyGtlUOz0xjcR/Sf/YX8ldZHF1G4H3Wja6Kh4W4iU3PI9D/dViri0I+0x7iMXekt+YbQtvuk9e27WPHQ9U6o3+0hB3xBzD03eiVPZdrhuv8A3+6SLp0OOux+NbJDXL1TDK0OAXgUDyx3Rei9k8cBABOaEo07Q0Xa2epQyoljkmoKm4CaseimLJE91llwHLsFMKaLVEWKcrNlc0ccNap41wAu2ZIoVnRWXWLlwTANEqN71pyhe5CxqB6mIFKKmKybSPQFXY6rrNGLM46EdSl0z7JzPSA55pfJBnZCzdH6mFbBmz2A4oOoqxcqeohO6yWyUDic7BMmCWaBKzEwMmjacchwHVA1sHdzzKaU9OIxxKEnFyunK1RgySTehB+H5LacbCxRoShVUyWkYd+WXgEyxSS+zwIvcac0lqZLvafhsjqmru2I2y7wKBwyw9+1Tyi+5zc+eYVIncGbJGpsT4f3Vhp6kjbAPO3IKp4k/vEDd6KsN6FlpWPcInDX7B92QE+O5Bg3L2nUOXEM37qNwObSP7rud/f2vi87oNBQC/I2O5GYfOWOBGSgqm95SwNQk9BR6X2Yx4OABP3V7pKkEZLw6heWkFuqvnZ7Hr2a42PqppjHoTHKYOSmkqgd6YRvVBAkFdhRNKkamQp20LoNWmldBEUzZWnNXS2UQAr2oVwR7whntQY6AJGIOaPkmb8kO5wQHQln5ICaMp5PZCyMFkBxFM0oQlOZ4bpdUMsuQjAnlCSmyKlKqnaHHQy7W5u9Eab0hW1HbHXtRyWLzz9tS/F6LE3oyJ/cQH9ScwRp/comRwMYtrqRyUEbe4TwW2EWs7fcfZQLgT6wi1joSL/RKar3yiZ948flkgpzmtONUyeToLoJTZzOIXZl0HwoSjf3geBAPQqarFnIuOxYS0GVQGR5KWmQ8T7tb4oqGyzz1oshnStTOBmm5LqMpxTKSCPMIxUtsHk9furbR14IVEjjR1JO5mmYTKR3E9AinRLJVVqHEL702hqrqiYtDdsilaUshlRjJE1gkgraWXUQcurphKMeVBI1TEqF5XMKBpAgJCjZCg5AkKIHkah5EY9DzWCAwDOk9Y9Ma2RVXtHiohjLjrmGjiUyVk5aEvanHxENhhu8+QVAkkLjcm5K7qZy9xc43JN1CtcYKKMGTI5P9G1i0sTEi2UT7tfnvsELUT6bjf0XVCyzX+BQtS6xFxxKxV+R6ng4qJPLP57kLI5STHPqoHq0UTm9G4XWPkUTM64B8PsgUTG67SPFM0SiwqjdomMKU0ZzTSJZcq2aodDSlTqkKR0r07onKKHHEACLYxCUyYxhEJGGEaFEw15b7/zC2GKKeNddAHEFflfUckwp67mqPIS03FweS3Hjrme+PEJlMDR6LFVXUwmCpNHjzHWs4dND8k0ixJUUheJZPaqGSRKW4iLarTqy+9GzuIdJIhpjkofxAQs9YELGoJ9tYZpTWVwvkhaus2stEqra9kbSXOAA4/RcHolrKywLnGwGZXlfabGDUSZE7Dbho+vkiu0vaQz9yPJnm5VwrTjhW2YM+XlpdGLSxYqmYxYsWLji0UejugS/EfeWlixx9x6nggm1UMi2sV0SkRFTw/RYsTPojHslpNU3ZuWLFkzdmzH0HU6dUCxYs6HHlKmMKxYmCEhcSrFi5gF0+9Ja5YsSjChnvhWzDNAsWKkRRq1THcsWJgkr9AgZt6xYuQULplQu227r9FixPD3E8vtZTli0sW08kxYsWLjjFixY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6" name="Picture 6" descr="https://encrypted-tbn2.gstatic.com/images?q=tbn:ANd9GcT8_zVqoqIdlyitwavFY85dtBjR5ZVxjBMVByZPSpcA4VHQm_9U"/>
          <p:cNvPicPr>
            <a:picLocks noChangeAspect="1" noChangeArrowheads="1"/>
          </p:cNvPicPr>
          <p:nvPr/>
        </p:nvPicPr>
        <p:blipFill>
          <a:blip r:embed="rId2" cstate="print"/>
          <a:srcRect/>
          <a:stretch>
            <a:fillRect/>
          </a:stretch>
        </p:blipFill>
        <p:spPr bwMode="auto">
          <a:xfrm>
            <a:off x="3438525" y="3067050"/>
            <a:ext cx="5705475" cy="3790950"/>
          </a:xfrm>
          <a:prstGeom prst="rect">
            <a:avLst/>
          </a:prstGeom>
          <a:noFill/>
        </p:spPr>
      </p:pic>
      <p:pic>
        <p:nvPicPr>
          <p:cNvPr id="25604" name="Picture 4" descr="http://4.bp.blogspot.com/-v2GwW_TwfDY/UU4dNKr2UQI/AAAAAAAAAq4/AzxoZa4lU5A/s1600/cheek-dimples.jpg"/>
          <p:cNvPicPr>
            <a:picLocks noChangeAspect="1" noChangeArrowheads="1"/>
          </p:cNvPicPr>
          <p:nvPr/>
        </p:nvPicPr>
        <p:blipFill>
          <a:blip r:embed="rId3" cstate="print"/>
          <a:srcRect/>
          <a:stretch>
            <a:fillRect/>
          </a:stretch>
        </p:blipFill>
        <p:spPr bwMode="auto">
          <a:xfrm>
            <a:off x="0" y="1524000"/>
            <a:ext cx="3848100" cy="38481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Arial" charset="0"/>
                <a:cs typeface="Arial" charset="0"/>
              </a:rPr>
              <a:t>Bent Little Finger </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charset="0"/>
                <a:cs typeface="Arial" charset="0"/>
              </a:rPr>
              <a:t>A dominant gene causes the last joint of the little finger to bend inwards towards the fourth finger. Place hand on table and relax muscles to test. </a:t>
            </a:r>
          </a:p>
        </p:txBody>
      </p:sp>
      <p:pic>
        <p:nvPicPr>
          <p:cNvPr id="27650" name="Picture 2" descr="http://users.rowan.edu/%7Ewagnerf/oldwebs/HFGBold/traits/hand.jpeg"/>
          <p:cNvPicPr>
            <a:picLocks noChangeAspect="1" noChangeArrowheads="1"/>
          </p:cNvPicPr>
          <p:nvPr/>
        </p:nvPicPr>
        <p:blipFill>
          <a:blip r:embed="rId2" cstate="print"/>
          <a:srcRect/>
          <a:stretch>
            <a:fillRect/>
          </a:stretch>
        </p:blipFill>
        <p:spPr bwMode="auto">
          <a:xfrm>
            <a:off x="1066800" y="1066800"/>
            <a:ext cx="7135580" cy="5257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08105"/>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Arial" charset="0"/>
                <a:cs typeface="Arial" charset="0"/>
              </a:rPr>
              <a:t>Interlocking Fingers </a:t>
            </a: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charset="0"/>
                <a:cs typeface="Arial" charset="0"/>
              </a:rPr>
              <a:t>When the fingers are interlocked, some people will almost invariably place the left thumb on top ....and other people will place the right over the left. Studies have shown that the placing the left over the right is due to a dominant gene (F) while placing the right on top occurs only in the recessive (ff) genotype. </a:t>
            </a:r>
            <a:endParaRPr lang="en-US" dirty="0"/>
          </a:p>
        </p:txBody>
      </p:sp>
      <p:pic>
        <p:nvPicPr>
          <p:cNvPr id="28674" name="Picture 2" descr="http://www.reachoutmichigan.org/funexperiments/agesubject/lessons/images/thumbs.GIF"/>
          <p:cNvPicPr>
            <a:picLocks noChangeAspect="1" noChangeArrowheads="1"/>
          </p:cNvPicPr>
          <p:nvPr/>
        </p:nvPicPr>
        <p:blipFill>
          <a:blip r:embed="rId2" cstate="print"/>
          <a:srcRect/>
          <a:stretch>
            <a:fillRect/>
          </a:stretch>
        </p:blipFill>
        <p:spPr bwMode="auto">
          <a:xfrm>
            <a:off x="190508" y="1524000"/>
            <a:ext cx="8801092" cy="5334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414</Words>
  <Application>Microsoft Office PowerPoint</Application>
  <PresentationFormat>On-screen Show (4:3)</PresentationFormat>
  <Paragraphs>70</Paragraphs>
  <Slides>11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konken</dc:creator>
  <cp:lastModifiedBy>homeuser</cp:lastModifiedBy>
  <cp:revision>21</cp:revision>
  <dcterms:created xsi:type="dcterms:W3CDTF">2014-09-27T13:00:50Z</dcterms:created>
  <dcterms:modified xsi:type="dcterms:W3CDTF">2018-10-15T09:40:24Z</dcterms:modified>
</cp:coreProperties>
</file>